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ny\Documents\DataAnalystBootCamp\Projects\Accenture\ReactionsNew_Updat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ny\Documents\DataAnalystBootCamp\Projects\Accenture\ReactionsNew_Updat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[ReactionsNew_Updated.xlsx]Top 5 Category!PivotTable1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 5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26140776409018"/>
          <c:y val="0.12541666666666668"/>
          <c:w val="0.85235467721314806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'Top 5 Category'!$B$3:$B$4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'Top 5 Category'!$A$5:$A$10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Category'!$B$5:$B$10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A-43F4-A84A-6D967DEF19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7150704"/>
        <c:axId val="218389888"/>
      </c:barChart>
      <c:catAx>
        <c:axId val="297150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18389888"/>
        <c:crosses val="autoZero"/>
        <c:auto val="1"/>
        <c:lblAlgn val="ctr"/>
        <c:lblOffset val="100"/>
        <c:noMultiLvlLbl val="0"/>
      </c:catAx>
      <c:valAx>
        <c:axId val="218389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715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7030A0"/>
      </a:solidFill>
      <a:round/>
    </a:ln>
    <a:effectLst/>
  </c:spPr>
  <c:txPr>
    <a:bodyPr/>
    <a:lstStyle/>
    <a:p>
      <a:pPr>
        <a:defRPr sz="2800"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[ReactionsNew_Updated.xlsx]Sheet3!PivotTable2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3600" b="1" dirty="0">
                <a:solidFill>
                  <a:schemeClr val="tx1"/>
                </a:solidFill>
              </a:rPr>
              <a:t>Reactions by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latin typeface="+mj-lt"/>
        </a:defRPr>
      </a:pPr>
      <a:endParaRPr lang="en-NG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[ReactionsNew_Updated.xlsx]Sheet3!PivotTable2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/>
              <a:t>Reactions by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1831362215181271"/>
          <c:y val="0.20178954119654358"/>
          <c:w val="0.55673264945467471"/>
          <c:h val="0.76072325355149695"/>
        </c:manualLayout>
      </c:layout>
      <c:pieChart>
        <c:varyColors val="1"/>
        <c:ser>
          <c:idx val="0"/>
          <c:order val="0"/>
          <c:tx>
            <c:strRef>
              <c:f>Sheet3!$B$3:$B$4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C3-4105-AE94-D30587624E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C3-4105-AE94-D30587624E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C3-4105-AE94-D30587624E37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Sheet3!$A$5:$A$8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Sheet3!$B$5:$B$8</c:f>
              <c:numCache>
                <c:formatCode>0.00%</c:formatCode>
                <c:ptCount val="3"/>
                <c:pt idx="0">
                  <c:v>6.6537598405989856E-2</c:v>
                </c:pt>
                <c:pt idx="1">
                  <c:v>8.7100534589095613E-2</c:v>
                </c:pt>
                <c:pt idx="2">
                  <c:v>0.84636186700491456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C3-4105-AE94-D30587624E3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+mj-lt"/>
        </a:defRPr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[ReactionsNew_Updated.xlsx]Sheet5!PivotTable4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Reaction By Months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Sheet5!$C$3:$C$4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Sheet5!$A$5:$B$17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Sheet5!$C$5:$C$17</c:f>
              <c:numCache>
                <c:formatCode>General</c:formatCode>
                <c:ptCount val="12"/>
                <c:pt idx="0">
                  <c:v>82938</c:v>
                </c:pt>
                <c:pt idx="1">
                  <c:v>75509</c:v>
                </c:pt>
                <c:pt idx="2">
                  <c:v>78915</c:v>
                </c:pt>
                <c:pt idx="3">
                  <c:v>78598</c:v>
                </c:pt>
                <c:pt idx="4">
                  <c:v>86293</c:v>
                </c:pt>
                <c:pt idx="5">
                  <c:v>80369</c:v>
                </c:pt>
                <c:pt idx="6">
                  <c:v>82464</c:v>
                </c:pt>
                <c:pt idx="7">
                  <c:v>82176</c:v>
                </c:pt>
                <c:pt idx="8">
                  <c:v>80077</c:v>
                </c:pt>
                <c:pt idx="9">
                  <c:v>82810</c:v>
                </c:pt>
                <c:pt idx="10">
                  <c:v>82333</c:v>
                </c:pt>
                <c:pt idx="11">
                  <c:v>81163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FE-4817-A580-C412AD31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8470528"/>
        <c:axId val="381846480"/>
      </c:lineChart>
      <c:catAx>
        <c:axId val="41847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381846480"/>
        <c:crosses val="autoZero"/>
        <c:auto val="1"/>
        <c:lblAlgn val="ctr"/>
        <c:lblOffset val="100"/>
        <c:noMultiLvlLbl val="0"/>
      </c:catAx>
      <c:valAx>
        <c:axId val="38184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41847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34C2F-B13E-43A3-BCA4-174B459FD049}" type="datetimeFigureOut">
              <a:rPr lang="en-NG" smtClean="0"/>
              <a:t>21/11/2023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66C60-9A86-4361-8351-8E027560227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3999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467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21.11.2023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0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8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6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1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29821" y="0"/>
            <a:ext cx="1262179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defTabSz="609630"/>
            <a:endParaRPr lang="en-NG" sz="120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363823" y="270769"/>
            <a:ext cx="6695023" cy="6316462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242286" y="777443"/>
            <a:ext cx="5833895" cy="5545461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AU" sz="1200" dirty="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795771" y="2245304"/>
            <a:ext cx="4097217" cy="189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7373"/>
              </a:lnSpc>
            </a:pPr>
            <a:r>
              <a:rPr lang="en-US" sz="7022" spc="-70" dirty="0">
                <a:solidFill>
                  <a:srgbClr val="FFFFFF"/>
                </a:solidFill>
                <a:latin typeface="Calibri" panose="020F0502020204030204"/>
              </a:rPr>
              <a:t>SocialBuzz</a:t>
            </a:r>
          </a:p>
          <a:p>
            <a:pPr algn="ctr" defTabSz="609630">
              <a:lnSpc>
                <a:spcPts val="7373"/>
              </a:lnSpc>
            </a:pPr>
            <a:r>
              <a:rPr lang="en-US" sz="7022" spc="-70" dirty="0">
                <a:solidFill>
                  <a:srgbClr val="FFFFFF"/>
                </a:solidFill>
                <a:latin typeface="Calibri" panose="020F0502020204030204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81568" y="-661028"/>
            <a:ext cx="11502517" cy="134471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1590988" cy="6858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pPr defTabSz="609630"/>
            <a:endParaRPr lang="en-NG" sz="120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010164" y="-711828"/>
            <a:ext cx="1862556" cy="178446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50FE09-5F3B-1511-34F5-0ED9270FB1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467755"/>
              </p:ext>
            </p:extLst>
          </p:nvPr>
        </p:nvGraphicFramePr>
        <p:xfrm>
          <a:off x="2692400" y="772160"/>
          <a:ext cx="8064002" cy="5425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8821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6762412" y="3335801"/>
            <a:ext cx="628311" cy="1863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6762412" y="1484888"/>
            <a:ext cx="628311" cy="1863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6762412" y="5186713"/>
            <a:ext cx="628311" cy="1863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3625532" y="774537"/>
            <a:ext cx="3357836" cy="53089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800" y="3026400"/>
            <a:ext cx="313570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Calibri" panose="020F0502020204030204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8022" y="6320951"/>
            <a:ext cx="6474225" cy="134471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18022" y="-786403"/>
            <a:ext cx="6474225" cy="134471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7721222" y="1053620"/>
            <a:ext cx="3784978" cy="585828"/>
            <a:chOff x="0" y="-47625"/>
            <a:chExt cx="7569956" cy="1171657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773"/>
                </a:lnSpc>
              </a:pPr>
              <a:endParaRPr lang="en-US" sz="1267" spc="-13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7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960"/>
                </a:lnSpc>
              </a:pPr>
              <a:endParaRPr lang="en-US" sz="1400" spc="-14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7721222" y="4643246"/>
            <a:ext cx="3784978" cy="585828"/>
            <a:chOff x="0" y="-47625"/>
            <a:chExt cx="7569956" cy="1171657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773"/>
                </a:lnSpc>
              </a:pPr>
              <a:endParaRPr lang="en-US" sz="1267" spc="-13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7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960"/>
                </a:lnSpc>
              </a:pPr>
              <a:endParaRPr lang="en-US" sz="1400" spc="-14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AutoShape 31">
            <a:extLst>
              <a:ext uri="{FF2B5EF4-FFF2-40B4-BE49-F238E27FC236}">
                <a16:creationId xmlns:a16="http://schemas.microsoft.com/office/drawing/2014/main" id="{8D473181-4C80-77FA-FB61-73889863DD32}"/>
              </a:ext>
            </a:extLst>
          </p:cNvPr>
          <p:cNvSpPr/>
          <p:nvPr/>
        </p:nvSpPr>
        <p:spPr>
          <a:xfrm>
            <a:off x="7155959" y="804666"/>
            <a:ext cx="4915503" cy="530892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defTabSz="609630">
              <a:lnSpc>
                <a:spcPct val="150000"/>
              </a:lnSpc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From the insights displayed, we can deduce that our top 5 categories are Animals, science, healthy eating, technology and food with Animal leading the table and food at the 5</a:t>
            </a:r>
            <a:r>
              <a:rPr lang="en-GB" sz="2933" baseline="30000" dirty="0">
                <a:solidFill>
                  <a:prstClr val="black"/>
                </a:solidFill>
                <a:latin typeface="Cambria" panose="02040503050406030204"/>
              </a:rPr>
              <a:t>th</a:t>
            </a: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 position.</a:t>
            </a:r>
          </a:p>
          <a:p>
            <a:pPr defTabSz="609630">
              <a:lnSpc>
                <a:spcPct val="150000"/>
              </a:lnSpc>
            </a:pPr>
            <a:endParaRPr lang="en-NG" sz="2933" dirty="0">
              <a:solidFill>
                <a:prstClr val="black"/>
              </a:solidFill>
              <a:latin typeface="Cambria" panose="02040503050406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4609" y="3701498"/>
            <a:ext cx="3590492" cy="281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427"/>
              </a:lnSpc>
            </a:pPr>
            <a:r>
              <a:rPr lang="en-US" sz="1733" spc="-17" dirty="0">
                <a:solidFill>
                  <a:srgbClr val="FFFFFF"/>
                </a:solidFill>
                <a:latin typeface="Cambria" panose="02040503050406030204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5619" y="2399483"/>
            <a:ext cx="2364397" cy="2247499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112718" y="2785583"/>
            <a:ext cx="381988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6400"/>
              </a:lnSpc>
            </a:pPr>
            <a:r>
              <a:rPr lang="en-US" sz="5334" spc="-53" dirty="0">
                <a:solidFill>
                  <a:srgbClr val="FFFFFF"/>
                </a:solidFill>
                <a:latin typeface="Calibri" panose="020F0502020204030204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4742" y="-760204"/>
            <a:ext cx="11502517" cy="134471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344742" y="6262913"/>
            <a:ext cx="11502517" cy="134471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828328" y="0"/>
            <a:ext cx="2363672" cy="2246868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8968528" y="2463645"/>
            <a:ext cx="2363672" cy="2246868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315200" y="4726411"/>
            <a:ext cx="2321866" cy="2009164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02336" y="170329"/>
            <a:ext cx="1502533" cy="6316462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048100-B1D9-41B9-8268-9FC8624E7ED2}"/>
              </a:ext>
            </a:extLst>
          </p:cNvPr>
          <p:cNvSpPr txBox="1"/>
          <p:nvPr/>
        </p:nvSpPr>
        <p:spPr>
          <a:xfrm>
            <a:off x="2583349" y="551070"/>
            <a:ext cx="553461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30"/>
            <a:r>
              <a:rPr lang="en-GB" sz="2667" b="1" dirty="0">
                <a:solidFill>
                  <a:prstClr val="black"/>
                </a:solidFill>
                <a:latin typeface="Calibri" panose="020F0502020204030204"/>
              </a:rPr>
              <a:t>Today’s Agenda</a:t>
            </a:r>
            <a:endParaRPr lang="en-NG" sz="266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F0764-098D-2458-B04B-E0F913A18A7B}"/>
              </a:ext>
            </a:extLst>
          </p:cNvPr>
          <p:cNvSpPr txBox="1"/>
          <p:nvPr/>
        </p:nvSpPr>
        <p:spPr>
          <a:xfrm>
            <a:off x="2082800" y="1810031"/>
            <a:ext cx="6181168" cy="325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Project recap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Problem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The Analytics team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Process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Insights</a:t>
            </a:r>
          </a:p>
          <a:p>
            <a:pPr marL="381019" indent="-381019" defTabSz="609630">
              <a:buFont typeface="Arial" panose="020B0604020202020204" pitchFamily="34" charset="0"/>
              <a:buChar char="•"/>
            </a:pPr>
            <a:r>
              <a:rPr lang="en-US" sz="2933" spc="-13" dirty="0">
                <a:solidFill>
                  <a:srgbClr val="000000"/>
                </a:solidFill>
                <a:latin typeface="Cambria" panose="02040503050406030204"/>
              </a:rPr>
              <a:t>Summary</a:t>
            </a:r>
          </a:p>
          <a:p>
            <a:pPr defTabSz="609630"/>
            <a:endParaRPr lang="en-NG" sz="2933" dirty="0">
              <a:solidFill>
                <a:prstClr val="black"/>
              </a:solidFill>
              <a:latin typeface="Cambria" panose="02040503050406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742" y="389734"/>
            <a:ext cx="11502517" cy="6078533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73084" y="1337056"/>
            <a:ext cx="6398027" cy="478434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An audit of their big data practice  </a:t>
            </a:r>
          </a:p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Recommendations for a successful IPO  </a:t>
            </a:r>
          </a:p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An analysis of their content categories that highlights the top 5 categories with the largest aggregate popularity </a:t>
            </a:r>
            <a:endParaRPr lang="en-NG" sz="2933" dirty="0">
              <a:solidFill>
                <a:prstClr val="black"/>
              </a:solidFill>
              <a:latin typeface="Cambria" panose="02040503050406030204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58824" y="1268111"/>
            <a:ext cx="4302602" cy="4311775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25792" y="2521124"/>
            <a:ext cx="2987982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6400"/>
              </a:lnSpc>
            </a:pPr>
            <a:r>
              <a:rPr lang="en-US" sz="5334" spc="-53" dirty="0">
                <a:solidFill>
                  <a:srgbClr val="FFFFFF"/>
                </a:solidFill>
                <a:latin typeface="Calibri" panose="020F0502020204030204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0" y="0"/>
            <a:ext cx="6642988" cy="6858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defTabSz="609630"/>
            <a:endParaRPr lang="en-AU" sz="1200" dirty="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97519" y="270769"/>
            <a:ext cx="1502533" cy="6316462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61704" y="569091"/>
            <a:ext cx="2292409" cy="2198067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pPr defTabSz="609630"/>
                <a:endParaRPr lang="en-AU" sz="1200" dirty="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9828328" y="-27265"/>
            <a:ext cx="2363672" cy="2246868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7338323" y="685800"/>
            <a:ext cx="4167877" cy="5486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83214" y="685800"/>
            <a:ext cx="385791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400"/>
              </a:lnSpc>
            </a:pPr>
            <a:r>
              <a:rPr lang="en-US" sz="5334" spc="-53" dirty="0">
                <a:solidFill>
                  <a:srgbClr val="FFFFFF"/>
                </a:solidFill>
                <a:latin typeface="Calibri" panose="020F0502020204030204"/>
              </a:rPr>
              <a:t>Problem</a:t>
            </a:r>
          </a:p>
        </p:txBody>
      </p:sp>
      <p:sp>
        <p:nvSpPr>
          <p:cNvPr id="22" name="AutoShape 31">
            <a:extLst>
              <a:ext uri="{FF2B5EF4-FFF2-40B4-BE49-F238E27FC236}">
                <a16:creationId xmlns:a16="http://schemas.microsoft.com/office/drawing/2014/main" id="{19667F92-DAD1-489E-F2A3-8C24882D592A}"/>
              </a:ext>
            </a:extLst>
          </p:cNvPr>
          <p:cNvSpPr/>
          <p:nvPr/>
        </p:nvSpPr>
        <p:spPr>
          <a:xfrm>
            <a:off x="1502533" y="2940644"/>
            <a:ext cx="4915503" cy="272607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defTabSz="609630">
              <a:lnSpc>
                <a:spcPct val="150000"/>
              </a:lnSpc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What is the top 5 categories with the largest aggregate popularity ?</a:t>
            </a:r>
          </a:p>
          <a:p>
            <a:pPr defTabSz="609630">
              <a:lnSpc>
                <a:spcPct val="150000"/>
              </a:lnSpc>
            </a:pPr>
            <a:endParaRPr lang="en-NG" sz="2933" dirty="0">
              <a:solidFill>
                <a:prstClr val="black"/>
              </a:solidFill>
              <a:latin typeface="Cambria" panose="02040503050406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816" y="270769"/>
            <a:ext cx="5554985" cy="6316462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695878" y="4351391"/>
            <a:ext cx="1390091" cy="139009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pPr defTabSz="609630"/>
              <a:endParaRPr lang="en-NG" sz="120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446990" y="4204808"/>
            <a:ext cx="1458223" cy="1415388"/>
            <a:chOff x="-23043" y="66269"/>
            <a:chExt cx="6542158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3" y="119185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pPr defTabSz="609630"/>
              <a:endParaRPr lang="en-AU" sz="1200" dirty="0">
                <a:solidFill>
                  <a:prstClr val="black"/>
                </a:solidFill>
                <a:latin typeface="Cambria" panose="02040503050406030204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pPr defTabSz="609630"/>
              <a:endParaRPr lang="en-NG" sz="120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599683" y="508835"/>
            <a:ext cx="1390091" cy="1390091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pPr defTabSz="609630"/>
              <a:endParaRPr lang="en-AU" sz="1200" dirty="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697145" y="2366391"/>
            <a:ext cx="1390091" cy="1390091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pPr defTabSz="609630"/>
              <a:endParaRPr lang="en-AU" sz="1200" dirty="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426092" y="2205036"/>
            <a:ext cx="1449361" cy="1443699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pPr defTabSz="609630"/>
              <a:endParaRPr lang="en-AU" sz="1200" dirty="0">
                <a:solidFill>
                  <a:prstClr val="black"/>
                </a:solidFill>
                <a:latin typeface="Cambria" panose="02040503050406030204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pPr defTabSz="609630"/>
              <a:endParaRPr lang="en-NG" sz="120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80339" y="2221200"/>
            <a:ext cx="30167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Cambria" panose="02040503050406030204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4511CD-15AC-DE56-7F29-54F87324690E}"/>
              </a:ext>
            </a:extLst>
          </p:cNvPr>
          <p:cNvSpPr txBox="1"/>
          <p:nvPr/>
        </p:nvSpPr>
        <p:spPr>
          <a:xfrm>
            <a:off x="8571412" y="4512392"/>
            <a:ext cx="336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GB" sz="2400" dirty="0">
                <a:solidFill>
                  <a:prstClr val="black"/>
                </a:solidFill>
                <a:latin typeface="Cambria" panose="02040503050406030204"/>
              </a:rPr>
              <a:t>Jennifer Otomi (Data Analyst)</a:t>
            </a:r>
            <a:endParaRPr lang="en-NG" sz="24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492013-16E1-3E4D-1C6C-A18C8FB9C07D}"/>
              </a:ext>
            </a:extLst>
          </p:cNvPr>
          <p:cNvSpPr txBox="1"/>
          <p:nvPr/>
        </p:nvSpPr>
        <p:spPr>
          <a:xfrm>
            <a:off x="8328018" y="723094"/>
            <a:ext cx="336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GB" sz="2400" dirty="0">
                <a:solidFill>
                  <a:prstClr val="black"/>
                </a:solidFill>
                <a:latin typeface="Cambria" panose="02040503050406030204"/>
              </a:rPr>
              <a:t>Andrew Fleming (Chief Technical Architect)</a:t>
            </a:r>
            <a:endParaRPr lang="en-NG" sz="24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04C6FD-ADF7-13A0-336A-400C75670EE0}"/>
              </a:ext>
            </a:extLst>
          </p:cNvPr>
          <p:cNvSpPr txBox="1"/>
          <p:nvPr/>
        </p:nvSpPr>
        <p:spPr>
          <a:xfrm>
            <a:off x="8357277" y="2617743"/>
            <a:ext cx="3361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/>
            <a:r>
              <a:rPr lang="en-GB" sz="2400" dirty="0">
                <a:solidFill>
                  <a:prstClr val="black"/>
                </a:solidFill>
                <a:latin typeface="Cambria" panose="02040503050406030204"/>
              </a:rPr>
              <a:t>Marcus </a:t>
            </a:r>
            <a:r>
              <a:rPr lang="en-GB" sz="2400" dirty="0" err="1">
                <a:solidFill>
                  <a:prstClr val="black"/>
                </a:solidFill>
                <a:latin typeface="Cambria" panose="02040503050406030204"/>
              </a:rPr>
              <a:t>Rompton</a:t>
            </a:r>
            <a:r>
              <a:rPr lang="en-GB" sz="2400" dirty="0">
                <a:solidFill>
                  <a:prstClr val="black"/>
                </a:solidFill>
                <a:latin typeface="Cambria" panose="02040503050406030204"/>
              </a:rPr>
              <a:t> (Senior Principle)</a:t>
            </a:r>
            <a:endParaRPr lang="en-NG" sz="2400" dirty="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36" name="Group 28">
            <a:extLst>
              <a:ext uri="{FF2B5EF4-FFF2-40B4-BE49-F238E27FC236}">
                <a16:creationId xmlns:a16="http://schemas.microsoft.com/office/drawing/2014/main" id="{DD92A4EE-7DE3-4786-B8F0-1FA59EE54E36}"/>
              </a:ext>
            </a:extLst>
          </p:cNvPr>
          <p:cNvGrpSpPr>
            <a:grpSpLocks noChangeAspect="1"/>
          </p:cNvGrpSpPr>
          <p:nvPr/>
        </p:nvGrpSpPr>
        <p:grpSpPr>
          <a:xfrm>
            <a:off x="6285919" y="408079"/>
            <a:ext cx="1449361" cy="1443699"/>
            <a:chOff x="0" y="0"/>
            <a:chExt cx="6502400" cy="6477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F12BD998-CCD6-0E70-10B9-CD0C6A4C527B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pPr defTabSz="609630"/>
              <a:endParaRPr lang="en-AU" sz="1200" dirty="0">
                <a:solidFill>
                  <a:prstClr val="black"/>
                </a:solidFill>
                <a:latin typeface="Cambria" panose="02040503050406030204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3D081B0-3267-AAFB-1BDE-CACE9A0F58F2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pPr defTabSz="609630"/>
              <a:endParaRPr lang="en-NG" sz="1200">
                <a:solidFill>
                  <a:prstClr val="black"/>
                </a:solidFill>
                <a:latin typeface="Cambria" panose="020405030504060302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864" y="270769"/>
            <a:ext cx="6695023" cy="6316462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96864" y="912788"/>
            <a:ext cx="1236641" cy="1187499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26674" y="2019741"/>
            <a:ext cx="1236641" cy="1187499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334546" y="3140973"/>
            <a:ext cx="1236641" cy="1187499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434593" y="4255416"/>
            <a:ext cx="1236641" cy="1187499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426952" y="5524493"/>
            <a:ext cx="1236641" cy="1187499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5647189" y="20782"/>
            <a:ext cx="442836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6400"/>
              </a:lnSpc>
            </a:pPr>
            <a:r>
              <a:rPr lang="en-US" sz="5334" spc="-53" dirty="0">
                <a:solidFill>
                  <a:srgbClr val="FFFFFF"/>
                </a:solidFill>
                <a:latin typeface="Calibri" panose="020F0502020204030204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8466" y="1196973"/>
            <a:ext cx="81965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95"/>
              </a:lnSpc>
            </a:pPr>
            <a:r>
              <a:rPr lang="en-US" sz="4795" spc="-427" dirty="0">
                <a:solidFill>
                  <a:srgbClr val="FFFFFF"/>
                </a:solidFill>
                <a:latin typeface="Calibri" panose="020F0502020204030204"/>
              </a:rPr>
              <a:t>1</a:t>
            </a:r>
          </a:p>
          <a:p>
            <a:pPr defTabSz="609630">
              <a:lnSpc>
                <a:spcPts val="4795"/>
              </a:lnSpc>
            </a:pPr>
            <a:endParaRPr lang="en-US" sz="4795" spc="-427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43935" y="2249117"/>
            <a:ext cx="819658" cy="6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95"/>
              </a:lnSpc>
            </a:pPr>
            <a:r>
              <a:rPr lang="en-US" sz="4795" spc="-427" dirty="0">
                <a:solidFill>
                  <a:srgbClr val="FFFFFF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9205" y="5759410"/>
            <a:ext cx="819658" cy="6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95"/>
              </a:lnSpc>
            </a:pPr>
            <a:r>
              <a:rPr lang="en-US" sz="4795" spc="-427" dirty="0">
                <a:solidFill>
                  <a:srgbClr val="FFFFFF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7526" y="4482490"/>
            <a:ext cx="819658" cy="6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95"/>
              </a:lnSpc>
            </a:pPr>
            <a:r>
              <a:rPr lang="en-US" sz="4795" spc="-427" dirty="0">
                <a:solidFill>
                  <a:srgbClr val="FFFFFF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6301" y="3376429"/>
            <a:ext cx="819658" cy="62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95"/>
              </a:lnSpc>
            </a:pPr>
            <a:r>
              <a:rPr lang="en-US" sz="4795" spc="-427" dirty="0">
                <a:solidFill>
                  <a:srgbClr val="FFFFFF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id="{4901CADD-D5A4-FE5C-6814-4B2536BA97B0}"/>
              </a:ext>
            </a:extLst>
          </p:cNvPr>
          <p:cNvSpPr/>
          <p:nvPr/>
        </p:nvSpPr>
        <p:spPr>
          <a:xfrm>
            <a:off x="1799397" y="912787"/>
            <a:ext cx="7649403" cy="57086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We collected the data.</a:t>
            </a:r>
          </a:p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Cleaned the data by removing blank records and unwanted columns.</a:t>
            </a:r>
          </a:p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Merged the three data files into one.</a:t>
            </a:r>
          </a:p>
          <a:p>
            <a:pPr marL="381019" indent="-381019" defTabSz="60963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Created a pivot of the top 5 categories. </a:t>
            </a:r>
          </a:p>
          <a:p>
            <a:pPr defTabSz="609630">
              <a:lnSpc>
                <a:spcPct val="150000"/>
              </a:lnSpc>
            </a:pP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I used excel for this process. However, I was also able to achieve same result using </a:t>
            </a:r>
            <a:r>
              <a:rPr lang="en-GB" sz="2933" dirty="0" err="1">
                <a:solidFill>
                  <a:prstClr val="black"/>
                </a:solidFill>
                <a:latin typeface="Cambria" panose="02040503050406030204"/>
              </a:rPr>
              <a:t>mysql</a:t>
            </a:r>
            <a:r>
              <a:rPr lang="en-GB" sz="2933" dirty="0">
                <a:solidFill>
                  <a:prstClr val="black"/>
                </a:solidFill>
                <a:latin typeface="Cambria" panose="02040503050406030204"/>
              </a:rPr>
              <a:t>.</a:t>
            </a:r>
            <a:endParaRPr lang="en-NG" sz="2933" dirty="0">
              <a:solidFill>
                <a:prstClr val="black"/>
              </a:solidFill>
              <a:latin typeface="Cambria" panose="02040503050406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8107" y="4320537"/>
            <a:ext cx="1981479" cy="5878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573943"/>
            <a:ext cx="309075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6400"/>
              </a:lnSpc>
            </a:pPr>
            <a:r>
              <a:rPr lang="en-US" sz="5334" spc="-53" dirty="0">
                <a:solidFill>
                  <a:srgbClr val="000000"/>
                </a:solidFill>
                <a:latin typeface="Calibri" panose="020F0502020204030204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4742" y="5207001"/>
            <a:ext cx="11502517" cy="134471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848123" y="4320206"/>
            <a:ext cx="1981479" cy="5878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46895" y="4320206"/>
            <a:ext cx="1981479" cy="5878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2965D27-E32A-5EED-C3F1-E7D53046625F}"/>
              </a:ext>
            </a:extLst>
          </p:cNvPr>
          <p:cNvSpPr/>
          <p:nvPr/>
        </p:nvSpPr>
        <p:spPr>
          <a:xfrm>
            <a:off x="0" y="2427378"/>
            <a:ext cx="2171971" cy="2116913"/>
          </a:xfrm>
          <a:prstGeom prst="ellipse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262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838</a:t>
            </a:r>
            <a:r>
              <a:rPr lang="en-NG" sz="3200" dirty="0"/>
              <a:t> </a:t>
            </a:r>
            <a:endParaRPr lang="en-GB" sz="2933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GB" sz="2133" dirty="0">
                <a:solidFill>
                  <a:srgbClr val="000000"/>
                </a:solidFill>
                <a:latin typeface="Calibri" panose="020F0502020204030204" pitchFamily="34" charset="0"/>
              </a:rPr>
              <a:t>Total Photo Reaction</a:t>
            </a: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r>
              <a:rPr lang="en-NG" sz="1200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NG" sz="12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8CD4E5-D60E-757C-7661-E05DFF88AB74}"/>
              </a:ext>
            </a:extLst>
          </p:cNvPr>
          <p:cNvSpPr/>
          <p:nvPr/>
        </p:nvSpPr>
        <p:spPr>
          <a:xfrm>
            <a:off x="3174250" y="2484108"/>
            <a:ext cx="2171971" cy="2116913"/>
          </a:xfrm>
          <a:prstGeom prst="ellipse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246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463</a:t>
            </a:r>
            <a:r>
              <a:rPr lang="en-NG" sz="3200" dirty="0"/>
              <a:t> </a:t>
            </a:r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GB" sz="2933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GB" sz="2133" dirty="0">
                <a:solidFill>
                  <a:srgbClr val="000000"/>
                </a:solidFill>
                <a:latin typeface="Calibri" panose="020F0502020204030204" pitchFamily="34" charset="0"/>
              </a:rPr>
              <a:t>Total Video Reaction</a:t>
            </a: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r>
              <a:rPr lang="en-NG" sz="1200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NG" sz="12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7C8578-B9E1-58D7-FBC0-5F2557C5C4BB}"/>
              </a:ext>
            </a:extLst>
          </p:cNvPr>
          <p:cNvSpPr/>
          <p:nvPr/>
        </p:nvSpPr>
        <p:spPr>
          <a:xfrm>
            <a:off x="6759144" y="2513848"/>
            <a:ext cx="2171971" cy="2116913"/>
          </a:xfrm>
          <a:prstGeom prst="ellipse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outerShdw blurRad="50800" dist="38100" dir="5400000" algn="t" rotWithShape="0">
              <a:srgbClr val="A100FF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238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NG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217</a:t>
            </a:r>
            <a:r>
              <a:rPr lang="en-NG" sz="3200" dirty="0"/>
              <a:t> </a:t>
            </a:r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GB" sz="2933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GB" sz="2133" dirty="0">
                <a:solidFill>
                  <a:srgbClr val="000000"/>
                </a:solidFill>
                <a:latin typeface="Calibri" panose="020F0502020204030204" pitchFamily="34" charset="0"/>
              </a:rPr>
              <a:t>Total GIF Reaction</a:t>
            </a: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r>
              <a:rPr lang="en-NG" sz="1200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NG" sz="12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4897F4-51EE-B04F-A1DE-975076B5020B}"/>
              </a:ext>
            </a:extLst>
          </p:cNvPr>
          <p:cNvSpPr/>
          <p:nvPr/>
        </p:nvSpPr>
        <p:spPr>
          <a:xfrm>
            <a:off x="9873697" y="2554481"/>
            <a:ext cx="2171971" cy="2116913"/>
          </a:xfrm>
          <a:prstGeom prst="ellipse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226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NG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127</a:t>
            </a:r>
            <a:r>
              <a:rPr lang="en-NG" sz="2800" b="1" dirty="0"/>
              <a:t> </a:t>
            </a:r>
            <a:r>
              <a:rPr lang="en-NG" sz="2800" b="1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GB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GB" sz="2133" dirty="0">
                <a:solidFill>
                  <a:srgbClr val="000000"/>
                </a:solidFill>
                <a:latin typeface="Calibri" panose="020F0502020204030204" pitchFamily="34" charset="0"/>
              </a:rPr>
              <a:t>Total Audio Reaction</a:t>
            </a:r>
          </a:p>
          <a:p>
            <a:pPr algn="ctr" defTabSz="609630"/>
            <a:endParaRPr lang="en-GB" sz="2667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 defTabSz="609630"/>
            <a:r>
              <a:rPr lang="en-NG" sz="2933" dirty="0">
                <a:solidFill>
                  <a:prstClr val="white"/>
                </a:solidFill>
                <a:latin typeface="Cambria" panose="02040503050406030204"/>
              </a:rPr>
              <a:t> </a:t>
            </a:r>
            <a:r>
              <a:rPr lang="en-NG" sz="1200" dirty="0">
                <a:solidFill>
                  <a:prstClr val="white"/>
                </a:solidFill>
                <a:latin typeface="Cambria" panose="02040503050406030204"/>
              </a:rPr>
              <a:t> </a:t>
            </a:r>
            <a:endParaRPr lang="en-NG" sz="1200" dirty="0">
              <a:solidFill>
                <a:prstClr val="black"/>
              </a:solidFill>
              <a:latin typeface="Cambria" panose="02040503050406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A34EE-F451-F565-21F2-9C9805C23A62}"/>
              </a:ext>
            </a:extLst>
          </p:cNvPr>
          <p:cNvSpPr/>
          <p:nvPr/>
        </p:nvSpPr>
        <p:spPr>
          <a:xfrm>
            <a:off x="4431226" y="308067"/>
            <a:ext cx="3483271" cy="1631327"/>
          </a:xfrm>
          <a:prstGeom prst="rect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933" dirty="0">
              <a:solidFill>
                <a:srgbClr val="000000"/>
              </a:solidFill>
              <a:latin typeface="Calibri" panose="020F0502020204030204"/>
            </a:endParaRPr>
          </a:p>
          <a:p>
            <a:pPr algn="ctr" defTabSz="609630"/>
            <a:r>
              <a:rPr lang="en-GB" sz="2933" dirty="0">
                <a:solidFill>
                  <a:srgbClr val="000000"/>
                </a:solidFill>
                <a:latin typeface="Calibri" panose="020F0502020204030204"/>
              </a:rPr>
              <a:t>Total Reactions Score</a:t>
            </a:r>
          </a:p>
          <a:p>
            <a:pPr algn="ctr" defTabSz="609630"/>
            <a:endParaRPr lang="en-GB" sz="2933" dirty="0">
              <a:solidFill>
                <a:srgbClr val="000000"/>
              </a:solidFill>
              <a:latin typeface="Calibri" panose="020F0502020204030204"/>
            </a:endParaRPr>
          </a:p>
          <a:p>
            <a:pPr algn="ctr" defTabSz="609630"/>
            <a:r>
              <a:rPr lang="en-NG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973</a:t>
            </a:r>
            <a:r>
              <a:rPr lang="en-GB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</a:t>
            </a:r>
            <a:r>
              <a:rPr lang="en-NG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645</a:t>
            </a:r>
            <a:r>
              <a:rPr lang="en-NG" sz="3200" dirty="0"/>
              <a:t> </a:t>
            </a:r>
            <a:r>
              <a:rPr lang="en-NG" sz="2933" dirty="0">
                <a:solidFill>
                  <a:prstClr val="white"/>
                </a:solidFill>
                <a:latin typeface="Calibri" panose="020F0502020204030204"/>
              </a:rPr>
              <a:t> </a:t>
            </a:r>
            <a:endParaRPr lang="en-NG" sz="2933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09630"/>
            <a:endParaRPr lang="en-NG" sz="29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DE974B-ADA7-6322-CE11-7D10FAB6F078}"/>
              </a:ext>
            </a:extLst>
          </p:cNvPr>
          <p:cNvSpPr/>
          <p:nvPr/>
        </p:nvSpPr>
        <p:spPr>
          <a:xfrm>
            <a:off x="8132061" y="306280"/>
            <a:ext cx="3483271" cy="1631327"/>
          </a:xfrm>
          <a:prstGeom prst="rect">
            <a:avLst/>
          </a:prstGeom>
          <a:solidFill>
            <a:schemeClr val="bg1"/>
          </a:solidFill>
          <a:ln>
            <a:solidFill>
              <a:srgbClr val="A100FF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en-GB" sz="2933" dirty="0">
              <a:solidFill>
                <a:srgbClr val="000000"/>
              </a:solidFill>
              <a:latin typeface="Calibri" panose="020F0502020204030204"/>
            </a:endParaRPr>
          </a:p>
          <a:p>
            <a:pPr algn="ctr" defTabSz="609630"/>
            <a:r>
              <a:rPr lang="en-GB" sz="2933" dirty="0">
                <a:solidFill>
                  <a:srgbClr val="000000"/>
                </a:solidFill>
                <a:latin typeface="Calibri" panose="020F0502020204030204"/>
              </a:rPr>
              <a:t>Category Count</a:t>
            </a:r>
          </a:p>
          <a:p>
            <a:pPr algn="ctr" defTabSz="609630"/>
            <a:endParaRPr lang="en-GB" sz="2933" dirty="0">
              <a:solidFill>
                <a:srgbClr val="000000"/>
              </a:solidFill>
              <a:latin typeface="Calibri" panose="020F0502020204030204"/>
            </a:endParaRPr>
          </a:p>
          <a:p>
            <a:pPr algn="ctr" defTabSz="609630"/>
            <a:r>
              <a:rPr lang="en-GB" sz="3200" b="1" dirty="0">
                <a:solidFill>
                  <a:schemeClr val="tx1"/>
                </a:solidFill>
                <a:latin typeface="+mj-lt"/>
              </a:rPr>
              <a:t>16</a:t>
            </a:r>
            <a:r>
              <a:rPr lang="en-NG" sz="3200" dirty="0"/>
              <a:t> </a:t>
            </a:r>
            <a:r>
              <a:rPr lang="en-NG" sz="2933" dirty="0">
                <a:solidFill>
                  <a:prstClr val="white"/>
                </a:solidFill>
                <a:latin typeface="Calibri" panose="020F0502020204030204"/>
              </a:rPr>
              <a:t> </a:t>
            </a:r>
            <a:endParaRPr lang="en-NG" sz="2933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09630"/>
            <a:endParaRPr lang="en-NG" sz="2933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71408" y="-355600"/>
            <a:ext cx="11502517" cy="1226827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1590988" cy="6858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pPr defTabSz="609630"/>
            <a:endParaRPr lang="en-NG" sz="120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010164" y="-751840"/>
            <a:ext cx="1842236" cy="1875274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61ABA58-9365-7D6A-7B51-A816FFBBC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107864"/>
              </p:ext>
            </p:extLst>
          </p:nvPr>
        </p:nvGraphicFramePr>
        <p:xfrm>
          <a:off x="1666240" y="1123434"/>
          <a:ext cx="9144000" cy="5734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81568" y="-661028"/>
            <a:ext cx="11502517" cy="134471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1590988" cy="6858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pPr defTabSz="609630"/>
            <a:endParaRPr lang="en-NG" sz="1200">
              <a:solidFill>
                <a:prstClr val="black"/>
              </a:solidFill>
              <a:latin typeface="Cambria" panose="02040503050406030204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010164" y="-711828"/>
            <a:ext cx="1862556" cy="178446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pPr defTabSz="609630"/>
                <a:endParaRPr lang="en-NG" sz="1200">
                  <a:solidFill>
                    <a:prstClr val="black"/>
                  </a:solidFill>
                  <a:latin typeface="Cambria" panose="02040503050406030204"/>
                </a:endParaRPr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0E250B3-B3D1-0E83-C4C2-4A5A243232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255417"/>
              </p:ext>
            </p:extLst>
          </p:nvPr>
        </p:nvGraphicFramePr>
        <p:xfrm>
          <a:off x="1970383" y="615745"/>
          <a:ext cx="8914981" cy="5806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C0E250B3-B3D1-0E83-C4C2-4A5A243232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647607"/>
              </p:ext>
            </p:extLst>
          </p:nvPr>
        </p:nvGraphicFramePr>
        <p:xfrm>
          <a:off x="2936240" y="822959"/>
          <a:ext cx="7650480" cy="559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255</Words>
  <Application>Microsoft Office PowerPoint</Application>
  <PresentationFormat>Widescreen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Clear Sans Regular Bold</vt:lpstr>
      <vt:lpstr>Graphik Regular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Ikpeteshi</dc:creator>
  <cp:lastModifiedBy>Jennifer Ikpeteshi</cp:lastModifiedBy>
  <cp:revision>14</cp:revision>
  <dcterms:created xsi:type="dcterms:W3CDTF">2023-11-21T20:17:33Z</dcterms:created>
  <dcterms:modified xsi:type="dcterms:W3CDTF">2023-11-21T21:15:54Z</dcterms:modified>
</cp:coreProperties>
</file>